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379" r:id="rId3"/>
    <p:sldId id="468" r:id="rId4"/>
    <p:sldId id="470" r:id="rId5"/>
    <p:sldId id="469" r:id="rId7"/>
    <p:sldId id="471" r:id="rId8"/>
    <p:sldId id="472" r:id="rId9"/>
    <p:sldId id="257" r:id="rId10"/>
    <p:sldId id="480" r:id="rId11"/>
    <p:sldId id="481" r:id="rId12"/>
    <p:sldId id="482" r:id="rId13"/>
    <p:sldId id="483" r:id="rId14"/>
    <p:sldId id="484" r:id="rId15"/>
    <p:sldId id="485" r:id="rId16"/>
    <p:sldId id="486" r:id="rId17"/>
    <p:sldId id="487" r:id="rId18"/>
    <p:sldId id="488" r:id="rId19"/>
    <p:sldId id="473" r:id="rId20"/>
    <p:sldId id="489" r:id="rId21"/>
    <p:sldId id="474" r:id="rId22"/>
    <p:sldId id="490" r:id="rId23"/>
    <p:sldId id="475" r:id="rId24"/>
    <p:sldId id="500" r:id="rId25"/>
    <p:sldId id="493" r:id="rId26"/>
    <p:sldId id="492" r:id="rId27"/>
    <p:sldId id="494" r:id="rId28"/>
    <p:sldId id="491" r:id="rId29"/>
    <p:sldId id="495" r:id="rId30"/>
    <p:sldId id="496" r:id="rId31"/>
    <p:sldId id="497" r:id="rId32"/>
    <p:sldId id="499" r:id="rId33"/>
  </p:sldIdLst>
  <p:sldSz cx="9144000" cy="5143500"/>
  <p:notesSz cx="6858000" cy="9144000"/>
  <p:embeddedFontLst>
    <p:embeddedFont>
      <p:font typeface="Helvetica Neue" panose="020B0403020202020204"/>
      <p:regular r:id="rId37"/>
    </p:embeddedFont>
  </p:embeddedFontLst>
  <p:custDataLst>
    <p:tags r:id="rId3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84" userDrawn="1">
          <p15:clr>
            <a:srgbClr val="A4A3A4"/>
          </p15:clr>
        </p15:guide>
        <p15:guide id="2" pos="2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63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84"/>
        <p:guide pos="2984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1.xml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无论是哪种存储设备，只要不使用流量控制，强如 PM 持久化内存，也无法避免大量写压力下造成的写停滞。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如果流量控制是个定值，比如</a:t>
            </a:r>
            <a:r>
              <a:rPr lang="en-US" altLang="zh-CN"/>
              <a:t> SATA SSD </a:t>
            </a:r>
            <a:r>
              <a:rPr lang="zh-CN" altLang="en-US"/>
              <a:t>在</a:t>
            </a:r>
            <a:r>
              <a:rPr lang="en-US" altLang="zh-CN"/>
              <a:t> 30MB/s</a:t>
            </a:r>
            <a:r>
              <a:rPr lang="zh-CN" altLang="en-US">
                <a:ea typeface="宋体" panose="02010600030101010101" pitchFamily="2" charset="-122"/>
              </a:rPr>
              <a:t>，在</a:t>
            </a:r>
            <a:r>
              <a:rPr lang="en-US" altLang="zh-CN">
                <a:ea typeface="宋体" panose="02010600030101010101" pitchFamily="2" charset="-122"/>
              </a:rPr>
              <a:t> 300s </a:t>
            </a:r>
            <a:r>
              <a:rPr lang="zh-CN" altLang="en-US">
                <a:ea typeface="宋体" panose="02010600030101010101" pitchFamily="2" charset="-122"/>
              </a:rPr>
              <a:t>后依然会发生</a:t>
            </a:r>
            <a:r>
              <a:rPr lang="en-US" altLang="zh-CN">
                <a:ea typeface="宋体" panose="02010600030101010101" pitchFamily="2" charset="-122"/>
              </a:rPr>
              <a:t> write </a:t>
            </a:r>
            <a:r>
              <a:rPr lang="en-US" altLang="zh-CN">
                <a:ea typeface="宋体" panose="02010600030101010101" pitchFamily="2" charset="-122"/>
              </a:rPr>
              <a:t>stall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ea typeface="宋体" panose="02010600030101010101" pitchFamily="2" charset="-122"/>
              </a:rPr>
              <a:t>compaction</a:t>
            </a:r>
            <a:r>
              <a:rPr lang="zh-CN" altLang="en-US">
                <a:ea typeface="宋体" panose="02010600030101010101" pitchFamily="2" charset="-122"/>
              </a:rPr>
              <a:t>占比增加，</a:t>
            </a:r>
            <a:r>
              <a:rPr lang="en-US" altLang="zh-CN">
                <a:ea typeface="宋体" panose="02010600030101010101" pitchFamily="2" charset="-122"/>
              </a:rPr>
              <a:t>flush</a:t>
            </a:r>
            <a:r>
              <a:rPr lang="zh-CN" altLang="en-US">
                <a:ea typeface="宋体" panose="02010600030101010101" pitchFamily="2" charset="-122"/>
              </a:rPr>
              <a:t>线程占比</a:t>
            </a:r>
            <a:r>
              <a:rPr lang="zh-CN" altLang="en-US">
                <a:ea typeface="宋体" panose="02010600030101010101" pitchFamily="2" charset="-122"/>
              </a:rPr>
              <a:t>减少</a:t>
            </a:r>
            <a:endParaRPr lang="zh-CN" altLang="en-US">
              <a:ea typeface="宋体" panose="0201060003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ea typeface="宋体" panose="02010600030101010101" pitchFamily="2" charset="-122"/>
              </a:rPr>
              <a:t>如果是深层压缩是导致</a:t>
            </a:r>
            <a:r>
              <a:rPr lang="en-US" altLang="zh-CN">
                <a:ea typeface="宋体" panose="02010600030101010101" pitchFamily="2" charset="-122"/>
              </a:rPr>
              <a:t> write stall </a:t>
            </a:r>
            <a:r>
              <a:rPr lang="zh-CN" altLang="en-US">
                <a:ea typeface="宋体" panose="02010600030101010101" pitchFamily="2" charset="-122"/>
              </a:rPr>
              <a:t>的主要原因，我们应该观察到 PS Stall 的出现次数也增加才对，就像 flush 线程减少，导致增加了 </a:t>
            </a:r>
            <a:r>
              <a:rPr lang="en-US" altLang="zh-CN">
                <a:ea typeface="宋体" panose="02010600030101010101" pitchFamily="2" charset="-122"/>
              </a:rPr>
              <a:t>memtable</a:t>
            </a:r>
            <a:r>
              <a:rPr lang="zh-CN" altLang="en-US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stall </a:t>
            </a:r>
            <a:r>
              <a:rPr lang="zh-CN" altLang="en-US">
                <a:ea typeface="宋体" panose="02010600030101010101" pitchFamily="2" charset="-122"/>
              </a:rPr>
              <a:t>一样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ea typeface="宋体" panose="02010600030101010101" pitchFamily="2" charset="-122"/>
              </a:rPr>
              <a:t>当生成更多线程用于压缩 Compaction 作业时，刷新 flush 作业 的处理速度会降低</a:t>
            </a:r>
            <a:endParaRPr lang="zh-CN" altLang="en-US">
              <a:ea typeface="宋体" panose="0201060003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ea typeface="宋体" panose="02010600030101010101" pitchFamily="2" charset="-122"/>
              </a:rPr>
              <a:t>随着线程数量的增加，由缓慢压缩引起的 PS 停顿的发生减少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ea typeface="宋体" panose="02010600030101010101" pitchFamily="2" charset="-122"/>
              </a:rPr>
              <a:t>首先当刷新的速度不够高导致不能及时持久化输入请求的时候，MMO 将</a:t>
            </a:r>
            <a:r>
              <a:rPr lang="zh-CN" altLang="en-US">
                <a:ea typeface="宋体" panose="02010600030101010101" pitchFamily="2" charset="-122"/>
              </a:rPr>
              <a:t>导致暂停输入</a:t>
            </a:r>
            <a:endParaRPr lang="zh-CN" altLang="en-US">
              <a:ea typeface="宋体" panose="0201060003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ea typeface="宋体" panose="02010600030101010101" pitchFamily="2" charset="-122"/>
              </a:rPr>
              <a:t>随着线程数的增加，更多线程强制共享有限的带宽，导致更少的带宽分配给 flush 线程，导致了 Immutable 不能被及时刷回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在执行的更早阶段，因为深层次的数据还没有聚集，L0-L1 的合并很容易分配给一个线程，因此早期 Compaction 和 Write Stall 是匹配的。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然而 随着继续执行，数据开始聚集然后有了更多深层次的 Compaction 请求。在线程数量有限的情况下，这减少 L0-L1 合并分配给线程的机会，因此这时候开始不匹配。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更多的线程会带来更好的并行性能，这种更高的并行度最终导致写入停顿的持续时间和发生次数减少。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ea typeface="宋体" panose="02010600030101010101" pitchFamily="2" charset="-122"/>
              </a:rPr>
              <a:t>- MMO：减少</a:t>
            </a:r>
            <a:r>
              <a:rPr lang="en-US" altLang="zh-CN">
                <a:ea typeface="宋体" panose="02010600030101010101" pitchFamily="2" charset="-122"/>
              </a:rPr>
              <a:t> compaction thread</a:t>
            </a:r>
            <a:r>
              <a:rPr lang="zh-CN" altLang="en-US">
                <a:ea typeface="宋体" panose="02010600030101010101" pitchFamily="2" charset="-122"/>
              </a:rPr>
              <a:t>，增加</a:t>
            </a:r>
            <a:r>
              <a:rPr lang="en-US" altLang="zh-CN">
                <a:ea typeface="宋体" panose="02010600030101010101" pitchFamily="2" charset="-122"/>
              </a:rPr>
              <a:t> flush thread </a:t>
            </a:r>
            <a:r>
              <a:rPr lang="zh-CN" altLang="en-US">
                <a:ea typeface="宋体" panose="02010600030101010101" pitchFamily="2" charset="-122"/>
              </a:rPr>
              <a:t>占比；</a:t>
            </a:r>
            <a:r>
              <a:rPr lang="en-US" altLang="zh-CN">
                <a:ea typeface="宋体" panose="02010600030101010101" pitchFamily="2" charset="-122"/>
              </a:rPr>
              <a:t>memtable size </a:t>
            </a:r>
            <a:r>
              <a:rPr lang="zh-CN" altLang="en-US">
                <a:ea typeface="宋体" panose="02010600030101010101" pitchFamily="2" charset="-122"/>
              </a:rPr>
              <a:t>增加</a:t>
            </a:r>
            <a:endParaRPr lang="zh-CN" altLang="en-US">
              <a:ea typeface="宋体" panose="0201060003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ea typeface="宋体" panose="02010600030101010101" pitchFamily="2" charset="-122"/>
              </a:rPr>
              <a:t>- L0O：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增加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compaction thread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占比；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 batch size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不变；</a:t>
            </a:r>
            <a:endParaRPr lang="zh-CN" altLang="en-US">
              <a:ea typeface="宋体" panose="0201060003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ea typeface="宋体" panose="02010600030101010101" pitchFamily="2" charset="-122"/>
              </a:rPr>
              <a:t>- RDO：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增加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 compaction thread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占比；新的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 SST file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memtable size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减小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首先进行了广泛的实验研究，以分析写停顿的发生模式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15875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CPU</a:t>
            </a:r>
            <a:r>
              <a:rPr lang="zh-CN" altLang="en-US"/>
              <a:t>资源的影响，顺着横轴看，线程数</a:t>
            </a:r>
            <a:r>
              <a:rPr lang="zh-CN" altLang="en-US"/>
              <a:t>越大，</a:t>
            </a:r>
            <a:endParaRPr lang="zh-CN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- </a:t>
            </a:r>
            <a:r>
              <a:rPr lang="zh-CN" altLang="en-US"/>
              <a:t>停顿时间先降后升</a:t>
            </a:r>
            <a:r>
              <a:rPr lang="zh-CN" altLang="en-US">
                <a:sym typeface="+mn-ea"/>
              </a:rPr>
              <a:t>（柱）</a:t>
            </a:r>
            <a:endParaRPr lang="zh-CN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- </a:t>
            </a:r>
            <a:r>
              <a:rPr lang="zh-CN" altLang="en-US"/>
              <a:t>停顿发生次数：随着线程增加，没有明显</a:t>
            </a:r>
            <a:r>
              <a:rPr lang="zh-CN" altLang="en-US"/>
              <a:t>下降</a:t>
            </a:r>
            <a:endParaRPr lang="zh-CN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- </a:t>
            </a:r>
            <a:r>
              <a:rPr lang="zh-CN" altLang="en-US"/>
              <a:t>随着线程增加，</a:t>
            </a:r>
            <a:r>
              <a:rPr lang="en-US" altLang="zh-CN"/>
              <a:t>CPU</a:t>
            </a:r>
            <a:r>
              <a:rPr lang="zh-CN" altLang="en-US"/>
              <a:t>利用率</a:t>
            </a:r>
            <a:r>
              <a:rPr lang="zh-CN" altLang="en-US"/>
              <a:t>会降低</a:t>
            </a:r>
            <a:endParaRPr lang="zh-CN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结论：有限的 CPU 资源可能在某些场景下是写停顿的原因，但是并不普适。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同时增加</a:t>
            </a:r>
            <a:r>
              <a:rPr lang="en-US" altLang="zh-CN"/>
              <a:t> memtable </a:t>
            </a:r>
            <a:r>
              <a:rPr lang="zh-CN" altLang="en-US"/>
              <a:t>大小和</a:t>
            </a:r>
            <a:r>
              <a:rPr lang="en-US" altLang="zh-CN"/>
              <a:t> L1</a:t>
            </a:r>
            <a:r>
              <a:rPr lang="zh-CN" altLang="en-US"/>
              <a:t>层</a:t>
            </a:r>
            <a:r>
              <a:rPr lang="en-US" altLang="zh-CN"/>
              <a:t> SST file </a:t>
            </a:r>
            <a:r>
              <a:rPr lang="zh-CN" altLang="en-US"/>
              <a:t>大小，其他层都是通过</a:t>
            </a:r>
            <a:r>
              <a:rPr lang="en-US" altLang="zh-CN"/>
              <a:t> (i-1) * L1</a:t>
            </a:r>
            <a:r>
              <a:rPr lang="zh-CN" altLang="en-US"/>
              <a:t>层</a:t>
            </a:r>
            <a:r>
              <a:rPr lang="en-US" altLang="zh-CN"/>
              <a:t>file</a:t>
            </a:r>
            <a:r>
              <a:rPr lang="zh-CN" altLang="en-US"/>
              <a:t>大小计算</a:t>
            </a:r>
            <a:endParaRPr lang="zh-CN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论文里的</a:t>
            </a:r>
            <a:r>
              <a:rPr lang="en-US" altLang="zh-CN"/>
              <a:t> batch size </a:t>
            </a:r>
            <a:r>
              <a:rPr lang="zh-CN" altLang="en-US"/>
              <a:t>就是</a:t>
            </a:r>
            <a:r>
              <a:rPr lang="en-US" altLang="zh-CN"/>
              <a:t> memtable and SST file size</a:t>
            </a: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每幅图里面，</a:t>
            </a:r>
            <a:r>
              <a:rPr lang="en-US" altLang="zh-CN"/>
              <a:t>64MB</a:t>
            </a:r>
            <a:r>
              <a:rPr lang="zh-CN" altLang="en-US"/>
              <a:t>与</a:t>
            </a:r>
            <a:r>
              <a:rPr lang="en-US" altLang="zh-CN"/>
              <a:t>512MB</a:t>
            </a:r>
            <a:r>
              <a:rPr lang="zh-CN" altLang="en-US"/>
              <a:t>的</a:t>
            </a:r>
            <a:r>
              <a:rPr lang="zh-CN" altLang="en-US"/>
              <a:t>对比</a:t>
            </a:r>
            <a:endParaRPr lang="zh-CN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CPU </a:t>
            </a:r>
            <a:r>
              <a:rPr lang="zh-CN" altLang="en-US"/>
              <a:t>利用率是经过标准化</a:t>
            </a:r>
            <a:r>
              <a:rPr lang="zh-CN" altLang="en-US"/>
              <a:t>的，（？）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先前研究认为随着线程数的增加，磁盘带宽饱和，不堪重负，导致写停顿</a:t>
            </a:r>
            <a:endParaRPr lang="zh-CN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对比</a:t>
            </a:r>
            <a:r>
              <a:rPr lang="en-US" altLang="zh-CN"/>
              <a:t> CPU </a:t>
            </a:r>
            <a:r>
              <a:rPr lang="zh-CN" altLang="en-US"/>
              <a:t>线程数和</a:t>
            </a:r>
            <a:r>
              <a:rPr lang="en-US" altLang="zh-CN"/>
              <a:t> batch size</a:t>
            </a:r>
            <a:r>
              <a:rPr lang="zh-CN" altLang="en-US">
                <a:ea typeface="宋体" panose="02010600030101010101" pitchFamily="2" charset="-122"/>
              </a:rPr>
              <a:t>，是为了消除这两个影响（控制</a:t>
            </a:r>
            <a:r>
              <a:rPr lang="zh-CN" altLang="en-US">
                <a:ea typeface="宋体" panose="02010600030101010101" pitchFamily="2" charset="-122"/>
              </a:rPr>
              <a:t>变量）</a:t>
            </a:r>
            <a:endParaRPr lang="zh-CN" altLang="en-US">
              <a:ea typeface="宋体" panose="0201060003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ea typeface="宋体" panose="02010600030101010101" pitchFamily="2" charset="-122"/>
              </a:rPr>
              <a:t>主要看三个：平均带宽使用量（柱），峰值带宽使用量（红），理论带宽上界（</a:t>
            </a:r>
            <a:r>
              <a:rPr lang="zh-CN" altLang="en-US">
                <a:ea typeface="宋体" panose="02010600030101010101" pitchFamily="2" charset="-122"/>
              </a:rPr>
              <a:t>蓝）</a:t>
            </a:r>
            <a:endParaRPr lang="zh-CN" altLang="en-US">
              <a:ea typeface="宋体" panose="0201060003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ea typeface="宋体" panose="02010600030101010101" pitchFamily="2" charset="-122"/>
              </a:rPr>
              <a:t>如果写停顿是因为带宽不足，设备应长时间处于高写入压力下，平均带宽应接近理论值；</a:t>
            </a:r>
            <a:endParaRPr lang="zh-CN" altLang="en-US">
              <a:ea typeface="宋体" panose="0201060003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ea typeface="宋体" panose="02010600030101010101" pitchFamily="2" charset="-122"/>
              </a:rPr>
              <a:t>但事实是，即使磁盘空闲，有空闲带宽，也会发生写停顿。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143025" y="408300"/>
            <a:ext cx="1584650" cy="15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/>
          <a:srcRect b="55263"/>
          <a:stretch>
            <a:fillRect/>
          </a:stretch>
        </p:blipFill>
        <p:spPr>
          <a:xfrm>
            <a:off x="763200" y="4040376"/>
            <a:ext cx="2465826" cy="11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25950" y="238100"/>
            <a:ext cx="1812449" cy="25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1904575" y="1617963"/>
            <a:ext cx="52620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subTitle" idx="1"/>
          </p:nvPr>
        </p:nvSpPr>
        <p:spPr>
          <a:xfrm>
            <a:off x="1904575" y="3042400"/>
            <a:ext cx="4827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403020202020204"/>
              <a:buNone/>
              <a:defRPr sz="1400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通用样式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通用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sp>
        <p:nvSpPr>
          <p:cNvPr id="17" name="Google Shape;17;p3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44850" y="1148175"/>
            <a:ext cx="4393775" cy="36614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256000" y="369375"/>
            <a:ext cx="48075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Helvetica Neue" panose="020B0403020202020204"/>
              <a:buNone/>
              <a:defRPr sz="3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Helvetica Neue" panose="020B0403020202020204"/>
              <a:buNone/>
              <a:defRPr sz="3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Helvetica Neue" panose="020B0403020202020204"/>
              <a:buNone/>
              <a:defRPr sz="3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Helvetica Neue" panose="020B0403020202020204"/>
              <a:buNone/>
              <a:defRPr sz="3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Helvetica Neue" panose="020B0403020202020204"/>
              <a:buNone/>
              <a:defRPr sz="3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Helvetica Neue" panose="020B0403020202020204"/>
              <a:buNone/>
              <a:defRPr sz="3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Helvetica Neue" panose="020B0403020202020204"/>
              <a:buNone/>
              <a:defRPr sz="3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Helvetica Neue" panose="020B0403020202020204"/>
              <a:buNone/>
              <a:defRPr sz="3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Helvetica Neue" panose="020B0403020202020204"/>
              <a:buNone/>
              <a:defRPr sz="3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336502" y="191070"/>
            <a:ext cx="1618098" cy="22951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type="body" idx="1"/>
          </p:nvPr>
        </p:nvSpPr>
        <p:spPr>
          <a:xfrm>
            <a:off x="256000" y="1336275"/>
            <a:ext cx="4321200" cy="3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Helvetica Neue" panose="020B0403020202020204"/>
              <a:buChar char="●"/>
              <a:defRPr sz="120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Helvetica Neue" panose="020B0403020202020204"/>
              <a:buChar char="○"/>
              <a:defRPr sz="120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Helvetica Neue" panose="020B0403020202020204"/>
              <a:buChar char="■"/>
              <a:defRPr sz="120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Helvetica Neue" panose="020B0403020202020204"/>
              <a:buChar char="●"/>
              <a:defRPr sz="120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Helvetica Neue" panose="020B0403020202020204"/>
              <a:buChar char="○"/>
              <a:defRPr sz="120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Helvetica Neue" panose="020B0403020202020204"/>
              <a:buChar char="■"/>
              <a:defRPr sz="120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Helvetica Neue" panose="020B0403020202020204"/>
              <a:buChar char="●"/>
              <a:defRPr sz="120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Helvetica Neue" panose="020B0403020202020204"/>
              <a:buChar char="○"/>
              <a:defRPr sz="120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Helvetica Neue" panose="020B0403020202020204"/>
              <a:buChar char="■"/>
              <a:defRPr sz="120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Coverpage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sp>
        <p:nvSpPr>
          <p:cNvPr id="24" name="Google Shape;24;p4"/>
          <p:cNvSpPr/>
          <p:nvPr/>
        </p:nvSpPr>
        <p:spPr>
          <a:xfrm>
            <a:off x="-650" y="-3625"/>
            <a:ext cx="9144000" cy="5209500"/>
          </a:xfrm>
          <a:prstGeom prst="rect">
            <a:avLst/>
          </a:prstGeom>
          <a:solidFill>
            <a:srgbClr val="1929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" name="Google Shape;25;p4"/>
          <p:cNvSpPr txBox="1"/>
          <p:nvPr/>
        </p:nvSpPr>
        <p:spPr>
          <a:xfrm>
            <a:off x="1879375" y="3104795"/>
            <a:ext cx="49857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/>
          <a:srcRect b="50917"/>
          <a:stretch>
            <a:fillRect/>
          </a:stretch>
        </p:blipFill>
        <p:spPr>
          <a:xfrm>
            <a:off x="607175" y="3995601"/>
            <a:ext cx="2465826" cy="12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51275" y="376975"/>
            <a:ext cx="1584650" cy="195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25949" y="238100"/>
            <a:ext cx="1786932" cy="2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type="title"/>
          </p:nvPr>
        </p:nvSpPr>
        <p:spPr>
          <a:xfrm>
            <a:off x="1889225" y="1617963"/>
            <a:ext cx="52620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FFFFFF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FFFFFF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FFFFFF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FFFFFF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FFFFFF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FFFFFF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FFFFFF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FFFFFF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FFFFFF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type="subTitle" idx="1"/>
          </p:nvPr>
        </p:nvSpPr>
        <p:spPr>
          <a:xfrm>
            <a:off x="1889225" y="3042400"/>
            <a:ext cx="4827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 panose="020B0403020202020204"/>
              <a:buNone/>
              <a:defRPr sz="1400">
                <a:solidFill>
                  <a:srgbClr val="FFFFFF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coverpage.op2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0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1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964940" y="3311525"/>
            <a:ext cx="1379855" cy="443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/>
              <a:t>FAST 23</a:t>
            </a:r>
            <a:endParaRPr lang="en-US" altLang="zh-CN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515" y="1089025"/>
            <a:ext cx="8412480" cy="21666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60045" y="382905"/>
            <a:ext cx="5567045" cy="6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Disk Bandwidth</a:t>
            </a:r>
            <a:endParaRPr lang="en-US" altLang="zh-CN" sz="24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348105"/>
            <a:ext cx="3565525" cy="27063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940" y="1485265"/>
            <a:ext cx="5332095" cy="21532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60045" y="382905"/>
            <a:ext cx="5567045" cy="6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Counter to First Viewpoint </a:t>
            </a: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endParaRPr lang="en-US" altLang="zh-CN" sz="24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1209675"/>
            <a:ext cx="8663305" cy="31927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60045" y="382905"/>
            <a:ext cx="5567045" cy="6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L0-L1 Compaction Data Movement</a:t>
            </a:r>
            <a:endParaRPr lang="en-US" altLang="zh-CN" sz="24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6595" y="1012190"/>
            <a:ext cx="4716780" cy="29349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20" y="3988435"/>
            <a:ext cx="5751195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60045" y="382905"/>
            <a:ext cx="5567045" cy="6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Counter to Second Viewpoint </a:t>
            </a: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endParaRPr lang="en-US" altLang="zh-CN" sz="24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830" y="1374140"/>
            <a:ext cx="7974330" cy="269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" y="1745615"/>
            <a:ext cx="7973695" cy="7886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60045" y="382905"/>
            <a:ext cx="5567045" cy="6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Deep Level Compaction Data Movement</a:t>
            </a:r>
            <a:endParaRPr lang="en-US" altLang="zh-CN" sz="24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635" y="1167765"/>
            <a:ext cx="3993515" cy="20015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" y="3462655"/>
            <a:ext cx="8096250" cy="12814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5" y="1167765"/>
            <a:ext cx="4141470" cy="20123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60045" y="382905"/>
            <a:ext cx="5567045" cy="6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Pending Size Stall</a:t>
            </a:r>
            <a:endParaRPr lang="en-US" altLang="zh-CN" sz="24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5540" y="1187450"/>
            <a:ext cx="6030595" cy="17075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85" y="3033395"/>
            <a:ext cx="7453630" cy="17862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60045" y="382905"/>
            <a:ext cx="5567045" cy="6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Counter to T</a:t>
            </a: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hird Viewpoint </a:t>
            </a: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endParaRPr lang="en-US" altLang="zh-CN" sz="24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830" y="1374140"/>
            <a:ext cx="7974330" cy="2692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" y="1908175"/>
            <a:ext cx="7974965" cy="6159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540" y="412115"/>
            <a:ext cx="7868920" cy="42640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60045" y="382905"/>
            <a:ext cx="5567045" cy="6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R</a:t>
            </a: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oot Cause: Data Overflow </a:t>
            </a: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endParaRPr lang="en-US" altLang="zh-CN" sz="24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310" y="1288415"/>
            <a:ext cx="7953375" cy="28721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435" y="549275"/>
            <a:ext cx="7717790" cy="38931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305" y="397510"/>
            <a:ext cx="8072755" cy="43484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165735"/>
            <a:ext cx="7280910" cy="41986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960" y="4492625"/>
            <a:ext cx="4649470" cy="5346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70" y="314325"/>
            <a:ext cx="7498080" cy="3933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4326255"/>
            <a:ext cx="5048250" cy="7575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980" y="267970"/>
            <a:ext cx="7319645" cy="3733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560" y="4066540"/>
            <a:ext cx="2930525" cy="10121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240" y="325755"/>
            <a:ext cx="7708900" cy="44919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200" y="575310"/>
            <a:ext cx="7721600" cy="40411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" y="355600"/>
            <a:ext cx="7917815" cy="44329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64490" y="382905"/>
            <a:ext cx="5567045" cy="6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ADOC Stategy</a:t>
            </a:r>
            <a:endParaRPr lang="en-US" altLang="zh-CN" sz="24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8310" y="919480"/>
            <a:ext cx="861695" cy="9271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1163955"/>
            <a:ext cx="7882255" cy="37274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95" y="420370"/>
            <a:ext cx="8284210" cy="41344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64490" y="382905"/>
            <a:ext cx="5567045" cy="6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Experiment 1</a:t>
            </a:r>
            <a:endParaRPr lang="en-US" altLang="zh-CN" sz="24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8310" y="919480"/>
            <a:ext cx="861695" cy="9271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1362710"/>
            <a:ext cx="8562975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64490" y="382905"/>
            <a:ext cx="5567045" cy="6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Experiment 2</a:t>
            </a:r>
            <a:endParaRPr lang="en-US" altLang="zh-CN" sz="24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8310" y="919480"/>
            <a:ext cx="861695" cy="9271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4275" y="1585595"/>
            <a:ext cx="3606800" cy="32334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490" y="1086485"/>
            <a:ext cx="411035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55" y="604520"/>
            <a:ext cx="8792845" cy="36055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64490" y="382905"/>
            <a:ext cx="5567045" cy="6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Experiment 3</a:t>
            </a:r>
            <a:endParaRPr lang="en-US" altLang="zh-CN" sz="24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8310" y="919480"/>
            <a:ext cx="861695" cy="9271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2475" y="1386840"/>
            <a:ext cx="4187825" cy="3624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25" y="981075"/>
            <a:ext cx="3415030" cy="3619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456565"/>
            <a:ext cx="8098790" cy="40913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120" y="483870"/>
            <a:ext cx="7937500" cy="42424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5" y="238760"/>
            <a:ext cx="7773035" cy="44062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60045" y="382905"/>
            <a:ext cx="5567045" cy="6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R</a:t>
            </a: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eview Previous Studies</a:t>
            </a:r>
            <a:endParaRPr lang="en-US" altLang="zh-CN" sz="24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30" y="1179830"/>
            <a:ext cx="7977505" cy="32435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60045" y="382905"/>
            <a:ext cx="5567045" cy="6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CPU Resource</a:t>
            </a:r>
            <a:endParaRPr lang="en-US" altLang="zh-CN" sz="24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960" y="1112520"/>
            <a:ext cx="3032760" cy="18865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40" y="1112520"/>
            <a:ext cx="3327400" cy="1724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05" y="3062605"/>
            <a:ext cx="6632575" cy="19107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60045" y="382905"/>
            <a:ext cx="5567045" cy="6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Memtable / SST File Size</a:t>
            </a:r>
            <a:endParaRPr lang="zh-CN" altLang="en-US" sz="2400" b="1">
              <a:latin typeface="Helvetica Neue" panose="020B0403020202020204"/>
              <a:ea typeface="宋体" panose="02010600030101010101" pitchFamily="2" charset="-122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960" y="1112520"/>
            <a:ext cx="3032760" cy="18865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40" y="1112520"/>
            <a:ext cx="3327400" cy="17246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95" y="3062605"/>
            <a:ext cx="6762750" cy="19227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jQyMWZmNjY1MjA5OGI5ZDAwNzU5NzI2NDIxOTRkZTEifQ==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</Words>
  <Application>WPS 演示</Application>
  <PresentationFormat/>
  <Paragraphs>32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Arial</vt:lpstr>
      <vt:lpstr>宋体</vt:lpstr>
      <vt:lpstr>Wingdings</vt:lpstr>
      <vt:lpstr>Arial</vt:lpstr>
      <vt:lpstr>Helvetica Neue</vt:lpstr>
      <vt:lpstr>微软雅黑</vt:lpstr>
      <vt:lpstr>Arial Unicode MS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海阔天空1380684430</cp:lastModifiedBy>
  <cp:revision>444</cp:revision>
  <dcterms:created xsi:type="dcterms:W3CDTF">2024-04-12T02:27:00Z</dcterms:created>
  <dcterms:modified xsi:type="dcterms:W3CDTF">2024-11-14T02:49:45Z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8D96355A817E4FDDAD73D8E2CE4EB341_12</vt:lpwstr>
  </property>
  <property fmtid="{D5CDD505-2E9C-101B-9397-08002B2CF9AE}" pid="3" name="KSOProductBuildVer">
    <vt:lpwstr>2052-12.1.0.18608</vt:lpwstr>
  </property>
</Properties>
</file>